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62" r:id="rId4"/>
    <p:sldId id="276" r:id="rId5"/>
    <p:sldId id="261" r:id="rId6"/>
    <p:sldId id="273" r:id="rId7"/>
    <p:sldId id="274" r:id="rId8"/>
    <p:sldId id="272" r:id="rId9"/>
    <p:sldId id="271" r:id="rId10"/>
    <p:sldId id="281" r:id="rId11"/>
    <p:sldId id="280" r:id="rId12"/>
    <p:sldId id="282" r:id="rId13"/>
    <p:sldId id="283" r:id="rId14"/>
    <p:sldId id="284" r:id="rId15"/>
    <p:sldId id="285" r:id="rId16"/>
    <p:sldId id="286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D2312-D636-49DE-A1DB-DAC6CF0C770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65256-F75C-4163-8B46-16E9D2A5C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10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11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12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13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14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15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16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17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400253"/>
            <a:ext cx="5486976" cy="3600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18</a:t>
            </a:fld>
            <a:endParaRPr lang="ru-RU" altLang="ru-RU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EB6196C-8005-4739-8BDE-672C89ADE08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2043662-F767-4EF3-AE2A-414A329FE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dart.edy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519864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внеурочной деятельности в образовательном учреждении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853600" cy="44688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должны всегда иметь право на счастливое детство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время должно быть временем радости,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мира, игр, учёбы и роста.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будущее должно основываться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гармонии сотрудничества.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жизнь должна становиться более полнокровной по мере того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расширяются их перспективы, и они обретают опыт»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Конвенция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endParaRPr lang="en-US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Зоя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етровна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Федюкович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ИМЦ Василеостровского района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30.01.2018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99248" y="1"/>
            <a:ext cx="8705873" cy="119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заключаются новые, особые требования к  созданию рабочих программ?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91680" y="1528933"/>
            <a:ext cx="8532000" cy="41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endParaRPr lang="ru-RU" altLang="ru-RU" sz="2200" b="1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Во-первых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, определены результаты обучающихся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(личностные, </a:t>
            </a:r>
            <a:r>
              <a:rPr lang="ru-RU" altLang="ru-RU" sz="2200" dirty="0" err="1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и предметные), освоивших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ООП на уровнях «научится» и «получит возможность научиться» </a:t>
            </a:r>
          </a:p>
          <a:p>
            <a:pPr marL="0" indent="0"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эти планируемые результаты необходимо опираться при разработке программ учебных предметов, курсов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endParaRPr lang="ru-RU" altLang="ru-RU" sz="900" dirty="0" smtClean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Определены требования и целевые ориентиры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дошкольного и дополнительного образования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– они оказывают влияние на создание рабочих программ. </a:t>
            </a:r>
            <a:endParaRPr lang="ru-RU" altLang="ru-RU" sz="2200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18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9934" y="171380"/>
            <a:ext cx="85320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– единая структура программ курсов внеурочной деятельности:</a:t>
            </a:r>
            <a:endParaRPr lang="ru-RU" altLang="ru-RU" sz="32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11237" y="1517663"/>
            <a:ext cx="8532000" cy="464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курса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(личностные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освоения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 внеурочной деятельности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с определением основных видов внеурочной деятельности обучающихся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и материально-техническое обеспечение курса </a:t>
            </a:r>
          </a:p>
        </p:txBody>
      </p:sp>
    </p:spTree>
    <p:extLst>
      <p:ext uri="{BB962C8B-B14F-4D97-AF65-F5344CB8AC3E}">
        <p14:creationId xmlns:p14="http://schemas.microsoft.com/office/powerpoint/2010/main" val="4255960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0331" y="99371"/>
            <a:ext cx="85320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altLang="ru-RU" sz="32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учебных </a:t>
            </a:r>
            <a:r>
              <a:rPr lang="ru-RU" altLang="ru-RU" sz="32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курсов: общее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91680" y="1528933"/>
            <a:ext cx="8532000" cy="43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 учебные предметы,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 учебные курсы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включаются в учебный план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соответствующего уровня образования </a:t>
            </a:r>
            <a:r>
              <a:rPr lang="ru-RU" altLang="ru-RU" sz="2200" i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(это часы </a:t>
            </a:r>
            <a:r>
              <a:rPr lang="ru-RU" altLang="ru-RU" sz="2200" i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максимально допустимой недельной нагрузки </a:t>
            </a:r>
            <a:r>
              <a:rPr lang="ru-RU" altLang="ru-RU" sz="2200" i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обучающегося)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</a:t>
            </a:r>
            <a:endParaRPr lang="ru-RU" altLang="ru-RU" sz="2200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рабочие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программы и учебных предметов, и учебных курсов направлены на достижение 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личностных, </a:t>
            </a:r>
            <a:r>
              <a:rPr lang="ru-RU" altLang="ru-RU" sz="2200" b="1" dirty="0" err="1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метапредметных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и предметных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результатов </a:t>
            </a:r>
            <a:r>
              <a:rPr lang="ru-RU" altLang="ru-RU" sz="2200" i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(в отличии от курсов внеурочной деятельности)</a:t>
            </a:r>
            <a:endParaRPr lang="ru-RU" altLang="ru-RU" sz="2200" b="1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учебные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предметы и учебные курсы имеют 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общую (единую) структуру рабочей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программы</a:t>
            </a:r>
          </a:p>
          <a:p>
            <a:pPr marL="0" indent="0"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Примечание: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учебный предмет нередко считают аналогией курса. Вероятно, это является некорректной позицией</a:t>
            </a:r>
          </a:p>
        </p:txBody>
      </p:sp>
    </p:spTree>
    <p:extLst>
      <p:ext uri="{BB962C8B-B14F-4D97-AF65-F5344CB8AC3E}">
        <p14:creationId xmlns:p14="http://schemas.microsoft.com/office/powerpoint/2010/main" val="9825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91680" y="99371"/>
            <a:ext cx="85320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altLang="ru-RU" sz="32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учебных </a:t>
            </a:r>
            <a:r>
              <a:rPr lang="ru-RU" altLang="ru-RU" sz="32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курсов: особенное</a:t>
            </a:r>
            <a:endParaRPr lang="ru-RU" altLang="ru-RU" sz="32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1403945"/>
            <a:ext cx="8923680" cy="463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курсы удовлетворяют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индивидуальные потребности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 интересы школьников (приказ </a:t>
            </a:r>
            <a:r>
              <a:rPr lang="ru-RU" altLang="ru-RU" sz="2200" dirty="0" err="1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от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26.11.10 №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1241)</a:t>
            </a:r>
          </a:p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курсы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изучаются 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 рамках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вариативной части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учебного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плана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 не являются обязательными учебными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предметами (например, курс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«информатики» в начальной школе, курсы «право» и «экология» в основной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школе и т.д.)</a:t>
            </a:r>
            <a:endParaRPr lang="ru-RU" altLang="ru-RU" sz="2200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для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реализации программы учебного предмета обязательным является 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учебников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входящих в федеральный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перечень (дополнительно – различных пособий)</a:t>
            </a:r>
          </a:p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для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реализации учебного курса </a:t>
            </a: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могут применяться: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допущенные к использованию учебные пособия;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учебники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, входящие в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перечень (ч.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2 и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3); учебники перечня (ч. 1)</a:t>
            </a:r>
          </a:p>
          <a:p>
            <a:pPr algn="just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34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10560" y="180378"/>
            <a:ext cx="8532000" cy="108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должна быть структура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lang="ru-RU" altLang="ru-RU" sz="28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учебного </a:t>
            </a:r>
            <a:r>
              <a:rPr lang="ru-RU" altLang="ru-RU" sz="28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курса </a:t>
            </a:r>
            <a:r>
              <a:rPr lang="ru-RU" altLang="ru-RU" sz="28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91680" y="1528934"/>
            <a:ext cx="8532000" cy="32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endParaRPr lang="ru-RU" altLang="ru-RU" sz="2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Возможны 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два варианта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Вариант 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на основе ФГОС – 2009 (например,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для начальной школы - приказ </a:t>
            </a:r>
            <a:r>
              <a:rPr lang="ru-RU" altLang="ru-RU" sz="2200" dirty="0" err="1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№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373)</a:t>
            </a:r>
            <a:endParaRPr lang="ru-RU" altLang="ru-RU" sz="2200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Вариант </a:t>
            </a:r>
            <a:r>
              <a:rPr lang="ru-RU" altLang="ru-RU" sz="22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22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на основе ФГОС – 2015 (Приказы </a:t>
            </a:r>
            <a:r>
              <a:rPr lang="ru-RU" altLang="ru-RU" sz="2200" dirty="0" err="1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200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№ 1576, 1577, 1578 для трех уровней общего образования)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220713"/>
            <a:ext cx="282926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035304"/>
            <a:ext cx="254072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849894"/>
            <a:ext cx="167575" cy="3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61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22708" y="171378"/>
            <a:ext cx="85320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рабочей программы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предмета, курса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80911" y="1528934"/>
            <a:ext cx="8532000" cy="32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endParaRPr lang="ru-RU" altLang="ru-RU" sz="2200" dirty="0">
              <a:latin typeface="Segoe UI Light" pitchFamily="32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35797"/>
              </p:ext>
            </p:extLst>
          </p:nvPr>
        </p:nvGraphicFramePr>
        <p:xfrm>
          <a:off x="130411" y="1562634"/>
          <a:ext cx="8782499" cy="4341194"/>
        </p:xfrm>
        <a:graphic>
          <a:graphicData uri="http://schemas.openxmlformats.org/drawingml/2006/table">
            <a:tbl>
              <a:tblPr firstRow="1" bandRow="1"/>
              <a:tblGrid>
                <a:gridCol w="4559699"/>
                <a:gridCol w="4222800"/>
              </a:tblGrid>
              <a:tr h="35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 («должны содержать»)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 («должны содержать»)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характеристика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учебном плане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Ценностные ориентиры содержания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59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Личностные,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предметные результаты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59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учебного предмета, курса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учебного предмета, курса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планирование с определением основных видов учебной деятельности обучающихся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Тем. планирование с указанием количества часов, отводимых на освоение каждой темы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обеспечение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6" marB="4147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603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-5761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73120" y="171380"/>
            <a:ext cx="85320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создания рабочих программ дополнительного образования</a:t>
            </a:r>
            <a:endParaRPr lang="ru-RU" altLang="ru-RU" sz="32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91680" y="1528933"/>
            <a:ext cx="8532000" cy="372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обязательными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объединениях по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различную направленность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(техническую, естественнонаучную,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социально-педагогическую…)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реализуются в ходе  аудиторных и внеаудиторных занятий. 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структура: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записка; содержание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  тем. планирование с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типа объединения (клуб, секция, кружок и т.д.);  форм реализации (индивидуальных, групповых) и используемых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 материально-техническое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методическое обеспечение. 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7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-5761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73120" y="171380"/>
            <a:ext cx="85320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32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</a:t>
            </a:r>
          </a:p>
          <a:p>
            <a:r>
              <a:rPr lang="ru-RU" altLang="ru-RU" sz="3200" b="1" dirty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обоснованными требования: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91680" y="1528933"/>
            <a:ext cx="8532000" cy="372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особой структуре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учебных предметов, курсов</a:t>
            </a:r>
          </a:p>
          <a:p>
            <a:pPr marL="0" indent="0"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например,отдельных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размеров в табличной форме)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общему количеству часов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освоение программы на основе какой-то примерной программы ( кроме учета примерного учебного плана ООП данного уровня образования)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соответствию часов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изучение отдельных тем какой-либо примерной программе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обязательной самостоятельной разработке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на основе примерных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1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-5761"/>
            <a:ext cx="9178561" cy="6856560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внимание!</a:t>
              </a:r>
            </a:p>
            <a:p>
              <a:pPr algn="r"/>
              <a:endPara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endPara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Зоя 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етровна </a:t>
              </a:r>
              <a:r>
                <a:rPr lang="ru-RU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Федюкович</a:t>
              </a:r>
              <a:endPara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zojacetus65@mail.ru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73120" y="171380"/>
            <a:ext cx="85320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endParaRPr lang="ru-RU" altLang="ru-RU" sz="32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77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организация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вариативной составляющей базисного учебного (образовательного) плана, организуемая участниками образовательного процесса,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отличная от урочной системы обучения: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экскурсии, кружки, секции, круглые столы, конференции, диспуты, КВНы, школьные научные сообщества, олимпиады, соревнования, поисковые и научные исследования и т.д.; занятия по направлениям внеучебной деятельности учащихся,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позволяющие в полной мере реализовать Требования Федеральных государственных образовательных стандартов общего образования</a:t>
            </a:r>
          </a:p>
          <a:p>
            <a:pPr algn="r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http://www.standart.edy.ru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объединяет все виды деятельности школьников (кроме учебной деятельности и на уроке), в которых возможно и целесообразно решение задач их воспитания и социализации</a:t>
            </a:r>
          </a:p>
          <a:p>
            <a:pPr algn="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(Д.В. Григорьев, П.В. Степанов,</a:t>
            </a:r>
          </a:p>
          <a:p>
            <a:pPr algn="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Центр теории воспитания ИТИП РАО)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8479" y="188640"/>
            <a:ext cx="8229600" cy="913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стандарта к организации внеурочной деятельности школьников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38479" y="1366447"/>
            <a:ext cx="8229600" cy="48737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Неотъемлемая часть образовательного процесса в школе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в полной мере реализовать требования ФГОС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Внеурочная деятельность включается в вариативную часть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школы и на нее отводится 10 часов в неделю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Наполнение конкретным содержанием данного раздела находится в компетенции образовательного учреждения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Часы, отводимые на внеурочную деятельность, используются по желанию учащихся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Аудиторных занятий не должно быть более 50%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виды внеурочной деятельности должны быть строго ориентированы на воспитательные результаты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учащимся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выбора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широкого спектра занятий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направленных на развитие учащихся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ru-RU" sz="1600" b="1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8571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Отличие внеурочной деятельности от дополнительного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58402"/>
              </p:ext>
            </p:extLst>
          </p:nvPr>
        </p:nvGraphicFramePr>
        <p:xfrm>
          <a:off x="539552" y="1556792"/>
          <a:ext cx="8143932" cy="4415185"/>
        </p:xfrm>
        <a:graphic>
          <a:graphicData uri="http://schemas.openxmlformats.org/drawingml/2006/table">
            <a:tbl>
              <a:tblPr/>
              <a:tblGrid>
                <a:gridCol w="3951565"/>
                <a:gridCol w="4192367"/>
              </a:tblGrid>
              <a:tr h="25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ЦЕЛЬ 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самоопределение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школьника: личностное, нравственное, профессиональное, национальное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достижение планируемых результатов освоения основной образовательной программы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ЦЕЛЬ – профессиональная ориентация и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допрофессиональная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подготовка в одном,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раз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 навсегда избранном виде деятельности.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Внеурочная деятельность в рамках ФГОС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направлена, в первую очередь, на достижение планируемых результатов освоения основной образовательной программы НОО и  ООО.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 Дополнительное образование детей предполагает, прежде всего, реализацию дополнительных образовательных программ.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Результат - планируемые уровни результативности с выходом на УУД,  работы с ценностями, сформулированными в Концепции современного образования.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Результат – профессиональное овладение навыками в различной деятельности (учат хорошо играть в футбол, бегать на лыжах,  плавать, стрелять, моделировать технические устройства исполнять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музыку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064896" cy="1251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Отличие внеурочной деятельности от  дополнительного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479" y="1484784"/>
            <a:ext cx="8229600" cy="4325112"/>
          </a:xfrm>
        </p:spPr>
        <p:txBody>
          <a:bodyPr>
            <a:normAutofit fontScale="92500"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Обязательным организационно-педагогическим условием осуществления внеурочной деятельности  является проектирование маршрута личностного развития ученика, цель которого — формирование образовательной компетентности обучающегося.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Важнейшее и главное требование к педагогу, ведущему внеурочную деятельность, чтобы её организационные формы ни в коем случае не повторяли формы учебных занятий!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Меньше сидения, меньше школьных стен, никаких отметок, окриков, упрёков. Только успех, интерес, радость сегодняшнего дня и завтрашних открытий!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918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внеурочной деятельности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50046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Спортивно- оздоровительное;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Общеинтеллектуальное;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Общекультурное;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Социальное;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Духовно- нравственное.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79" y="9627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организации внеурочной деятельности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92148"/>
            <a:ext cx="8229600" cy="47171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видам деятельности: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игровая, познавательная, 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досугово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развлекательная деятельность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общение), проблемно-ценностное общение;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творчество, социальное творчество (социальная преобразующая добровольческая деятельность);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техническое творчество, трудовая (производственная) деятельность,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спортивно-оздоровительная деятельность;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туристско-краеведческая деятельность;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формам: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экскурсии, кружки, секции, олимпиады, конкурсы, соревнования, поисковые исследования, проекты, интеллектуальные клубы, библиотечные вечера.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8479" y="188640"/>
            <a:ext cx="8229600" cy="79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организации занятий внеурочной образовательной деятельности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38479" y="1628799"/>
            <a:ext cx="8229600" cy="5112569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700" dirty="0" smtClean="0"/>
              <a:t>1.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Кружок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наиболее приемлемая форма объединения, соответствующая начальному и последующим уровням образовательного процесса в рамках целостной образовательной программы учреждения.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Клуб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форма объединения обучающихся на основе совпадения интересов, стремления к общению.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Секция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форма объединения детей для занятия физической культурой и спортом (шахматная секция, секция дзюдо и т. д.).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Студия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форма добровольного объединения детей для занятий творчеством в определенном виде деятельности.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форма добровольного объединения детей, где разделение труда, ролей, видов деятельности определяется индивидуальными способностями и единым стремлением добиться успеха в исполнении сложного совместного художественного действия на сцене.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Мастерская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форма добровольного объединения детей для занятий определенной деятельностью. Учитель выступает в роли мастера (творца, автора), создавшего свою «школу – производство» учеников, последователей.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36001" y="0"/>
            <a:ext cx="9178561" cy="6856560"/>
            <a:chOff x="-25" y="0"/>
            <a:chExt cx="6374" cy="47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241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проведения занятий внеурочной образовательной деятельности: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507600"/>
            <a:ext cx="8229600" cy="48017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соответствие возрастным и индивидуальным особенностям учащихся;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ориентация на личностные интересы, потребности, способности ребенка и его свободный выбор видов и направлений деятельности;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содержания, способов и методов организации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планируемым результатам освоения основной образовательной программы;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практико-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основа образовательного процесса.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1326</Words>
  <Application>Microsoft Office PowerPoint</Application>
  <PresentationFormat>Экран (4:3)</PresentationFormat>
  <Paragraphs>153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Организация внеурочной деятельности в образовательном учреждении</vt:lpstr>
      <vt:lpstr>Презентация PowerPoint</vt:lpstr>
      <vt:lpstr>Требования стандарта к организации внеурочной деятельности школьников</vt:lpstr>
      <vt:lpstr>Отличие внеурочной деятельности от дополнительного образования</vt:lpstr>
      <vt:lpstr>Отличие внеурочной деятельности от  дополнительного образования</vt:lpstr>
      <vt:lpstr>Направления внеурочной деятельности</vt:lpstr>
      <vt:lpstr>Формы организации внеурочной деятельности</vt:lpstr>
      <vt:lpstr>Формы организации занятий внеурочной образовательной деятельности</vt:lpstr>
      <vt:lpstr>Принципы проведения занятий внеурочной образовательной деятельности: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№127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в образовательном учреждении</dc:title>
  <dc:creator>В.В.Сургаева</dc:creator>
  <cp:lastModifiedBy>Пользователь Windows</cp:lastModifiedBy>
  <cp:revision>66</cp:revision>
  <dcterms:created xsi:type="dcterms:W3CDTF">2014-02-24T07:21:21Z</dcterms:created>
  <dcterms:modified xsi:type="dcterms:W3CDTF">2018-02-07T14:05:32Z</dcterms:modified>
</cp:coreProperties>
</file>